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6" r:id="rId2"/>
    <p:sldId id="270" r:id="rId3"/>
    <p:sldId id="272" r:id="rId4"/>
    <p:sldId id="273" r:id="rId5"/>
    <p:sldId id="275" r:id="rId6"/>
    <p:sldId id="274" r:id="rId7"/>
    <p:sldId id="267" r:id="rId8"/>
    <p:sldId id="276" r:id="rId9"/>
    <p:sldId id="268" r:id="rId10"/>
    <p:sldId id="277" r:id="rId11"/>
    <p:sldId id="278" r:id="rId12"/>
    <p:sldId id="282" r:id="rId13"/>
    <p:sldId id="280" r:id="rId14"/>
    <p:sldId id="281" r:id="rId15"/>
    <p:sldId id="279" r:id="rId1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03" autoAdjust="0"/>
  </p:normalViewPr>
  <p:slideViewPr>
    <p:cSldViewPr>
      <p:cViewPr varScale="1">
        <p:scale>
          <a:sx n="105" d="100"/>
          <a:sy n="105" d="100"/>
        </p:scale>
        <p:origin x="-73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107AF-9E77-47D9-B36A-FEB9E69A0465}" type="datetimeFigureOut">
              <a:rPr lang="en-US" smtClean="0"/>
              <a:t>06/01/14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9E5C0-4C4A-4380-9F95-6193E4C4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3600"/>
            <a:ext cx="7315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0"/>
            <a:ext cx="7315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172200"/>
            <a:ext cx="14478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6BF0F6-A5EB-42EF-9329-8A1BEE95CF1E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172200"/>
            <a:ext cx="4724400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172200"/>
            <a:ext cx="6096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C4A2C2-AFA1-463B-8603-C026E0726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97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E666E-98D9-4E8D-A992-F15C2876BDDD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DBC2-B779-4C39-BD53-2B2431B3B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53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A88FE7-6993-4929-B48E-028BE74A9867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37098-D370-4CE6-9DC9-C74C5A0B1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7467600" cy="960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7467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7800" y="6188075"/>
            <a:ext cx="14478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F7DBCC-4881-4E50-AC3E-71639AC6F4D8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188075"/>
            <a:ext cx="4724400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188075"/>
            <a:ext cx="6096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75BB253-1A69-4CB1-A837-FF4AB9140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0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406900"/>
            <a:ext cx="7467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2906713"/>
            <a:ext cx="7467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E2D00-E033-4A94-9D4E-47ACD4A92C2E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4E30A-A390-429C-85A3-A2C64E40C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05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733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44259-A58A-4360-AA53-D86767EF4745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2AA8D-CA3A-46F3-BDCA-10FA61C23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0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1535113"/>
            <a:ext cx="3659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212" y="2174875"/>
            <a:ext cx="3659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1535113"/>
            <a:ext cx="3733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2174875"/>
            <a:ext cx="3733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F52E2-7967-48D0-B5E4-DBCA53597CB6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69889-9B1C-46A1-9806-69DBB3039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78F0-8607-42D1-AE03-C0CC7920BCA4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D47A1-AC4C-4008-A14F-CE6DBC918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F0F6D-32F7-4DDA-A24E-B6BB1184101B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A375A-E1E5-4204-9CF2-448F0AAB3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1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4A508-F808-4305-8345-371D164E8559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7A125-3753-4CBD-BA63-05FA35C58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CADE-6596-4E6A-94A4-CDD924A79126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BE452-4F37-4DEB-8A2F-16469C25C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I14_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447800" y="457200"/>
            <a:ext cx="746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7800" y="617220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0B10BA1-FFDE-427C-8190-9D652F61A296}" type="datetimeFigureOut">
              <a:rPr lang="en-US"/>
              <a:pPr>
                <a:defRPr/>
              </a:pPr>
              <a:t>06/01/14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72200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17220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D721DDE-2F4F-4745-BD25-96BCD7551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mserver.org/about/philosophy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TNO: Applied research organization</a:t>
            </a:r>
            <a:endParaRPr lang="en-US" sz="3600" dirty="0"/>
          </a:p>
        </p:txBody>
      </p:sp>
      <p:pic>
        <p:nvPicPr>
          <p:cNvPr id="5" name="Picture 4" descr="Screenshot 2014-01-05 12.00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/>
          <a:stretch/>
        </p:blipFill>
        <p:spPr>
          <a:xfrm>
            <a:off x="1182483" y="1752600"/>
            <a:ext cx="8113917" cy="47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2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1536519" y="685800"/>
            <a:ext cx="7058801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64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5" y="0"/>
            <a:ext cx="9186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5" t="89786" r="63053" b="7484"/>
          <a:stretch/>
        </p:blipFill>
        <p:spPr bwMode="auto">
          <a:xfrm>
            <a:off x="2411760" y="2377710"/>
            <a:ext cx="646771" cy="18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5" t="89786" r="58036" b="5583"/>
          <a:stretch/>
        </p:blipFill>
        <p:spPr bwMode="auto">
          <a:xfrm>
            <a:off x="3275856" y="2377273"/>
            <a:ext cx="1107689" cy="31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19672" y="6165304"/>
            <a:ext cx="72008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22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17" y="11596"/>
            <a:ext cx="9170617" cy="684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b="36334"/>
          <a:stretch/>
        </p:blipFill>
        <p:spPr bwMode="auto">
          <a:xfrm>
            <a:off x="3923928" y="1233942"/>
            <a:ext cx="5047785" cy="2652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93700" dist="38100" dir="8100000" sx="107000" sy="107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4873823"/>
            <a:ext cx="14815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Modelchecking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9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Niche </a:t>
            </a:r>
            <a:r>
              <a:rPr lang="nl-NL" dirty="0" err="1" smtClean="0"/>
              <a:t>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400" dirty="0" smtClean="0"/>
              <a:t>‘remote’ services </a:t>
            </a:r>
            <a:r>
              <a:rPr lang="nl-NL" sz="2400" dirty="0" err="1" smtClean="0"/>
              <a:t>like</a:t>
            </a:r>
            <a:r>
              <a:rPr lang="nl-NL" sz="2400" dirty="0" smtClean="0"/>
              <a:t>:</a:t>
            </a:r>
          </a:p>
          <a:p>
            <a:pPr lvl="1"/>
            <a:r>
              <a:rPr lang="nl-NL" sz="1600" dirty="0" err="1" smtClean="0"/>
              <a:t>Clashdetection</a:t>
            </a:r>
            <a:endParaRPr lang="nl-NL" sz="1600" dirty="0" smtClean="0"/>
          </a:p>
          <a:p>
            <a:pPr lvl="1"/>
            <a:r>
              <a:rPr lang="nl-NL" sz="1600" dirty="0" smtClean="0"/>
              <a:t>CO2 life </a:t>
            </a:r>
            <a:r>
              <a:rPr lang="nl-NL" sz="1600" dirty="0" err="1" smtClean="0"/>
              <a:t>cycle</a:t>
            </a:r>
            <a:r>
              <a:rPr lang="nl-NL" sz="1600" dirty="0" smtClean="0"/>
              <a:t> </a:t>
            </a:r>
            <a:r>
              <a:rPr lang="nl-NL" sz="1600" dirty="0" err="1" smtClean="0"/>
              <a:t>calculation</a:t>
            </a:r>
            <a:endParaRPr lang="nl-NL" sz="1600" dirty="0" smtClean="0"/>
          </a:p>
          <a:p>
            <a:pPr lvl="1"/>
            <a:r>
              <a:rPr lang="nl-NL" sz="1600" dirty="0" err="1" smtClean="0"/>
              <a:t>Supplier</a:t>
            </a:r>
            <a:r>
              <a:rPr lang="nl-NL" sz="1600" dirty="0" smtClean="0"/>
              <a:t> </a:t>
            </a:r>
            <a:r>
              <a:rPr lang="nl-NL" sz="1600" dirty="0" err="1" smtClean="0"/>
              <a:t>automators</a:t>
            </a:r>
            <a:r>
              <a:rPr lang="nl-NL" sz="1600" dirty="0" smtClean="0"/>
              <a:t> (</a:t>
            </a:r>
            <a:r>
              <a:rPr lang="nl-NL" sz="1600" dirty="0" err="1" smtClean="0"/>
              <a:t>staircase</a:t>
            </a:r>
            <a:r>
              <a:rPr lang="nl-NL" sz="1600" dirty="0" smtClean="0"/>
              <a:t>, </a:t>
            </a:r>
            <a:r>
              <a:rPr lang="nl-NL" sz="1600" dirty="0" err="1" smtClean="0"/>
              <a:t>floors,etc</a:t>
            </a:r>
            <a:r>
              <a:rPr lang="nl-NL" sz="1600" dirty="0" smtClean="0"/>
              <a:t>)</a:t>
            </a:r>
          </a:p>
          <a:p>
            <a:pPr lvl="1"/>
            <a:r>
              <a:rPr lang="nl-NL" sz="1600" dirty="0" err="1" smtClean="0"/>
              <a:t>Android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Loggers </a:t>
            </a:r>
            <a:r>
              <a:rPr lang="nl-NL" sz="1600" dirty="0" err="1" smtClean="0"/>
              <a:t>and</a:t>
            </a:r>
            <a:r>
              <a:rPr lang="nl-NL" sz="1600" dirty="0" smtClean="0"/>
              <a:t> analyses</a:t>
            </a:r>
          </a:p>
          <a:p>
            <a:pPr lvl="1"/>
            <a:r>
              <a:rPr lang="nl-NL" sz="1600" dirty="0" err="1" smtClean="0"/>
              <a:t>Validation</a:t>
            </a:r>
            <a:r>
              <a:rPr lang="nl-NL" sz="1600" dirty="0" smtClean="0"/>
              <a:t> checkers</a:t>
            </a:r>
          </a:p>
          <a:p>
            <a:pPr lvl="1"/>
            <a:r>
              <a:rPr lang="nl-NL" sz="1600" dirty="0" smtClean="0"/>
              <a:t>BOM </a:t>
            </a:r>
            <a:r>
              <a:rPr lang="nl-NL" sz="1600" dirty="0" err="1" smtClean="0"/>
              <a:t>extractor</a:t>
            </a:r>
            <a:endParaRPr lang="nl-NL" sz="1600" dirty="0" smtClean="0"/>
          </a:p>
          <a:p>
            <a:pPr lvl="1"/>
            <a:r>
              <a:rPr lang="nl-NL" sz="1600" dirty="0" smtClean="0"/>
              <a:t>Furniture placer</a:t>
            </a:r>
          </a:p>
          <a:p>
            <a:pPr lvl="1"/>
            <a:r>
              <a:rPr lang="nl-NL" sz="1600" dirty="0" err="1" smtClean="0"/>
              <a:t>SpaceInvaders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PNG </a:t>
            </a:r>
            <a:r>
              <a:rPr lang="nl-NL" sz="1600" dirty="0" err="1" smtClean="0"/>
              <a:t>renderer</a:t>
            </a:r>
            <a:r>
              <a:rPr lang="nl-NL" sz="1600" dirty="0" smtClean="0"/>
              <a:t> </a:t>
            </a:r>
          </a:p>
          <a:p>
            <a:pPr lvl="1"/>
            <a:r>
              <a:rPr lang="nl-NL" sz="1600" dirty="0" smtClean="0"/>
              <a:t>2D Floorplan generator</a:t>
            </a:r>
          </a:p>
          <a:p>
            <a:pPr lvl="1"/>
            <a:r>
              <a:rPr lang="nl-NL" sz="1600" dirty="0" smtClean="0"/>
              <a:t>….</a:t>
            </a:r>
            <a:endParaRPr lang="nl-NL" sz="1600" dirty="0"/>
          </a:p>
          <a:p>
            <a:r>
              <a:rPr lang="nl-NL" sz="2400" dirty="0" err="1" smtClean="0"/>
              <a:t>Everything</a:t>
            </a:r>
            <a:r>
              <a:rPr lang="nl-NL" sz="2400" dirty="0" smtClean="0"/>
              <a:t> </a:t>
            </a:r>
            <a:r>
              <a:rPr lang="nl-NL" sz="2400" dirty="0" smtClean="0"/>
              <a:t>automatic </a:t>
            </a:r>
            <a:r>
              <a:rPr lang="nl-NL" sz="2400" dirty="0" err="1" smtClean="0"/>
              <a:t>and</a:t>
            </a:r>
            <a:r>
              <a:rPr lang="nl-NL" sz="2400" dirty="0" smtClean="0"/>
              <a:t> ‘on </a:t>
            </a:r>
            <a:r>
              <a:rPr lang="nl-NL" sz="2400" dirty="0" err="1" smtClean="0"/>
              <a:t>demand</a:t>
            </a:r>
            <a:r>
              <a:rPr lang="nl-NL" sz="2400" dirty="0" smtClean="0"/>
              <a:t>’ event </a:t>
            </a:r>
            <a:r>
              <a:rPr lang="nl-NL" sz="2400" dirty="0" err="1" smtClean="0"/>
              <a:t>driven</a:t>
            </a:r>
            <a:r>
              <a:rPr lang="nl-NL" sz="2400" dirty="0" smtClean="0"/>
              <a:t> </a:t>
            </a:r>
            <a:endParaRPr lang="nl-NL" sz="2400" b="1" dirty="0" smtClean="0"/>
          </a:p>
          <a:p>
            <a:pPr lvl="1"/>
            <a:endParaRPr lang="nl-NL" sz="2000" dirty="0" smtClean="0"/>
          </a:p>
        </p:txBody>
      </p:sp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5986116" y="2286000"/>
            <a:ext cx="315788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77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demonstrator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2400" dirty="0" smtClean="0"/>
              <a:t>1. </a:t>
            </a:r>
            <a:r>
              <a:rPr lang="nl-NL" sz="2400" dirty="0" err="1" smtClean="0"/>
              <a:t>Checkin</a:t>
            </a:r>
            <a:r>
              <a:rPr lang="nl-NL" sz="2400" dirty="0" smtClean="0"/>
              <a:t> </a:t>
            </a:r>
            <a:r>
              <a:rPr lang="nl-NL" sz="2400" dirty="0" smtClean="0"/>
              <a:t>model (</a:t>
            </a:r>
            <a:r>
              <a:rPr lang="nl-NL" sz="2400" dirty="0" err="1" smtClean="0"/>
              <a:t>bimserver</a:t>
            </a:r>
            <a:r>
              <a:rPr lang="nl-NL" sz="2400" dirty="0" smtClean="0"/>
              <a:t>)</a:t>
            </a:r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Staircase</a:t>
            </a:r>
            <a:r>
              <a:rPr lang="nl-NL" sz="2400" dirty="0" smtClean="0"/>
              <a:t> </a:t>
            </a:r>
            <a:r>
              <a:rPr lang="nl-NL" sz="2400" dirty="0" err="1" smtClean="0"/>
              <a:t>supplier</a:t>
            </a:r>
            <a:r>
              <a:rPr lang="nl-NL" sz="2400" dirty="0" smtClean="0"/>
              <a:t> </a:t>
            </a:r>
            <a:r>
              <a:rPr lang="nl-NL" sz="2400" dirty="0" err="1" smtClean="0"/>
              <a:t>sends</a:t>
            </a:r>
            <a:r>
              <a:rPr lang="nl-NL" sz="2400" dirty="0" smtClean="0"/>
              <a:t> </a:t>
            </a:r>
            <a:r>
              <a:rPr lang="nl-NL" sz="2400" dirty="0" err="1" smtClean="0"/>
              <a:t>staircase</a:t>
            </a:r>
            <a:r>
              <a:rPr lang="nl-NL" sz="2400" dirty="0" smtClean="0"/>
              <a:t> model (</a:t>
            </a:r>
            <a:r>
              <a:rPr lang="nl-NL" sz="2400" dirty="0" smtClean="0"/>
              <a:t>IFC) </a:t>
            </a:r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Floorsupplier</a:t>
            </a:r>
            <a:r>
              <a:rPr lang="nl-NL" sz="2400" dirty="0"/>
              <a:t>(IFC</a:t>
            </a:r>
            <a:r>
              <a:rPr lang="nl-NL" sz="2400" dirty="0" smtClean="0"/>
              <a:t>)</a:t>
            </a:r>
            <a:endParaRPr lang="nl-NL" sz="2400" dirty="0"/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Innerwall</a:t>
            </a:r>
            <a:r>
              <a:rPr lang="nl-NL" sz="2400" dirty="0" smtClean="0"/>
              <a:t> </a:t>
            </a:r>
            <a:r>
              <a:rPr lang="nl-NL" sz="2400" dirty="0" err="1" smtClean="0"/>
              <a:t>supplier</a:t>
            </a:r>
            <a:r>
              <a:rPr lang="nl-NL" sz="2400" dirty="0" smtClean="0"/>
              <a:t> </a:t>
            </a:r>
            <a:r>
              <a:rPr lang="nl-NL" sz="2400" dirty="0"/>
              <a:t>(IFC</a:t>
            </a:r>
            <a:r>
              <a:rPr lang="nl-NL" sz="2400" dirty="0" smtClean="0"/>
              <a:t>)</a:t>
            </a:r>
          </a:p>
          <a:p>
            <a:pPr marL="457200" lvl="1" indent="0">
              <a:buNone/>
            </a:pPr>
            <a:r>
              <a:rPr lang="nl-NL" sz="2400" dirty="0" smtClean="0"/>
              <a:t>2. </a:t>
            </a:r>
            <a:r>
              <a:rPr lang="nl-NL" sz="2400" dirty="0" err="1" smtClean="0"/>
              <a:t>Clashdetection</a:t>
            </a:r>
            <a:r>
              <a:rPr lang="nl-NL" sz="2400" dirty="0" smtClean="0"/>
              <a:t> </a:t>
            </a:r>
            <a:r>
              <a:rPr lang="nl-NL" sz="2400" dirty="0" smtClean="0"/>
              <a:t>(BCF) </a:t>
            </a:r>
          </a:p>
          <a:p>
            <a:pPr marL="457200" lvl="1" indent="0">
              <a:buNone/>
            </a:pPr>
            <a:r>
              <a:rPr lang="nl-NL" sz="2400" dirty="0" smtClean="0"/>
              <a:t>3. Check </a:t>
            </a:r>
            <a:r>
              <a:rPr lang="nl-NL" sz="2400" dirty="0" smtClean="0"/>
              <a:t>on IFC </a:t>
            </a:r>
            <a:r>
              <a:rPr lang="nl-NL" sz="2400" dirty="0" err="1" smtClean="0"/>
              <a:t>quality</a:t>
            </a:r>
            <a:r>
              <a:rPr lang="nl-NL" sz="2400" dirty="0" smtClean="0"/>
              <a:t> (</a:t>
            </a:r>
            <a:r>
              <a:rPr lang="nl-NL" sz="2400" dirty="0" err="1" smtClean="0"/>
              <a:t>Statsbygg</a:t>
            </a:r>
            <a:r>
              <a:rPr lang="nl-NL" sz="2400" dirty="0"/>
              <a:t> </a:t>
            </a:r>
            <a:r>
              <a:rPr lang="nl-NL" sz="2400" dirty="0" smtClean="0"/>
              <a:t>/ RGD)</a:t>
            </a:r>
          </a:p>
          <a:p>
            <a:pPr marL="457200" lvl="1" indent="0">
              <a:buNone/>
            </a:pPr>
            <a:r>
              <a:rPr lang="nl-NL" sz="2400" dirty="0" smtClean="0"/>
              <a:t>4. </a:t>
            </a:r>
            <a:r>
              <a:rPr lang="nl-NL" sz="2400" dirty="0" smtClean="0"/>
              <a:t>CO2 </a:t>
            </a:r>
            <a:r>
              <a:rPr lang="nl-NL" sz="2400" dirty="0" smtClean="0"/>
              <a:t>life </a:t>
            </a:r>
            <a:r>
              <a:rPr lang="nl-NL" sz="2400" dirty="0" err="1" smtClean="0"/>
              <a:t>cycle</a:t>
            </a:r>
            <a:r>
              <a:rPr lang="nl-NL" sz="2400" dirty="0" smtClean="0"/>
              <a:t> analyses (PDF)</a:t>
            </a:r>
          </a:p>
          <a:p>
            <a:pPr marL="457200" lvl="1" indent="0">
              <a:buNone/>
            </a:pPr>
            <a:r>
              <a:rPr lang="nl-NL" sz="2400" dirty="0" smtClean="0"/>
              <a:t>2. </a:t>
            </a:r>
            <a:r>
              <a:rPr lang="nl-NL" sz="2400" dirty="0" err="1" smtClean="0"/>
              <a:t>Sync</a:t>
            </a:r>
            <a:r>
              <a:rPr lang="nl-NL" sz="2400" dirty="0" smtClean="0"/>
              <a:t> </a:t>
            </a:r>
            <a:r>
              <a:rPr lang="nl-NL" sz="2400" dirty="0" err="1" smtClean="0"/>
              <a:t>with</a:t>
            </a:r>
            <a:r>
              <a:rPr lang="nl-NL" sz="2400" dirty="0" smtClean="0"/>
              <a:t> datastore of projectmembers</a:t>
            </a:r>
            <a:endParaRPr lang="nl-NL" sz="2400" dirty="0" smtClean="0"/>
          </a:p>
          <a:p>
            <a:pPr marL="457200" lvl="1" indent="0">
              <a:buNone/>
            </a:pPr>
            <a:r>
              <a:rPr lang="nl-NL" sz="2400" dirty="0" smtClean="0"/>
              <a:t>4. Client </a:t>
            </a:r>
            <a:r>
              <a:rPr lang="nl-NL" sz="2400" dirty="0" err="1" smtClean="0"/>
              <a:t>gets</a:t>
            </a:r>
            <a:r>
              <a:rPr lang="nl-NL" sz="2400" dirty="0" smtClean="0"/>
              <a:t> COBie model update </a:t>
            </a:r>
            <a:r>
              <a:rPr lang="nl-NL" sz="2400" dirty="0" err="1" smtClean="0"/>
              <a:t>for</a:t>
            </a:r>
            <a:r>
              <a:rPr lang="nl-NL" sz="2400" dirty="0" smtClean="0"/>
              <a:t> FM in </a:t>
            </a:r>
            <a:r>
              <a:rPr lang="nl-NL" sz="2400" dirty="0" err="1" smtClean="0"/>
              <a:t>dropbox</a:t>
            </a:r>
            <a:endParaRPr lang="nl-NL" sz="2400" dirty="0"/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245951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5986116" y="2514600"/>
            <a:ext cx="315788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392910"/>
          </a:xfrm>
        </p:spPr>
        <p:txBody>
          <a:bodyPr/>
          <a:lstStyle/>
          <a:p>
            <a:r>
              <a:rPr lang="nl-NL" sz="2000" dirty="0" err="1" smtClean="0"/>
              <a:t>Can</a:t>
            </a:r>
            <a:r>
              <a:rPr lang="nl-NL" sz="2000" dirty="0" smtClean="0"/>
              <a:t> </a:t>
            </a:r>
            <a:r>
              <a:rPr lang="nl-NL" sz="2000" dirty="0" err="1" smtClean="0"/>
              <a:t>be</a:t>
            </a:r>
            <a:r>
              <a:rPr lang="nl-NL" sz="2000" dirty="0" smtClean="0"/>
              <a:t> </a:t>
            </a:r>
            <a:r>
              <a:rPr lang="nl-NL" sz="2000" dirty="0" err="1" smtClean="0"/>
              <a:t>closed</a:t>
            </a:r>
            <a:r>
              <a:rPr lang="nl-NL" sz="2000" dirty="0" smtClean="0"/>
              <a:t> source / </a:t>
            </a:r>
            <a:r>
              <a:rPr lang="nl-NL" sz="2000" dirty="0" err="1" smtClean="0"/>
              <a:t>ask</a:t>
            </a:r>
            <a:r>
              <a:rPr lang="nl-NL" sz="2000" dirty="0" smtClean="0"/>
              <a:t> </a:t>
            </a:r>
            <a:r>
              <a:rPr lang="nl-NL" sz="2000" dirty="0"/>
              <a:t>money </a:t>
            </a:r>
            <a:r>
              <a:rPr lang="nl-NL" sz="2000" dirty="0" err="1"/>
              <a:t>for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features (</a:t>
            </a:r>
            <a:r>
              <a:rPr lang="nl-NL" sz="2000" dirty="0" err="1"/>
              <a:t>profiles</a:t>
            </a:r>
            <a:r>
              <a:rPr lang="nl-NL" sz="2000" dirty="0"/>
              <a:t>)</a:t>
            </a:r>
          </a:p>
          <a:p>
            <a:r>
              <a:rPr lang="nl-NL" sz="2000" dirty="0" err="1" smtClean="0"/>
              <a:t>Based</a:t>
            </a:r>
            <a:r>
              <a:rPr lang="nl-NL" sz="2000" dirty="0" smtClean="0"/>
              <a:t> on </a:t>
            </a:r>
            <a:r>
              <a:rPr lang="nl-NL" sz="2000" dirty="0" err="1" smtClean="0"/>
              <a:t>publish</a:t>
            </a:r>
            <a:r>
              <a:rPr lang="nl-NL" sz="2000" dirty="0" smtClean="0"/>
              <a:t>/</a:t>
            </a:r>
            <a:r>
              <a:rPr lang="nl-NL" sz="2000" dirty="0" err="1" smtClean="0"/>
              <a:t>subscribe</a:t>
            </a:r>
            <a:r>
              <a:rPr lang="nl-NL" sz="2000" dirty="0" smtClean="0"/>
              <a:t> </a:t>
            </a:r>
            <a:r>
              <a:rPr lang="nl-NL" sz="2000" dirty="0" err="1" smtClean="0"/>
              <a:t>principle</a:t>
            </a:r>
            <a:r>
              <a:rPr lang="nl-NL" sz="2000" dirty="0"/>
              <a:t> (</a:t>
            </a:r>
            <a:r>
              <a:rPr lang="nl-NL" sz="2000" dirty="0" err="1" smtClean="0"/>
              <a:t>subscription</a:t>
            </a:r>
            <a:r>
              <a:rPr lang="nl-NL" sz="2000" dirty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events)</a:t>
            </a:r>
          </a:p>
          <a:p>
            <a:r>
              <a:rPr lang="nl-NL" sz="2000" dirty="0" err="1" smtClean="0"/>
              <a:t>Can</a:t>
            </a:r>
            <a:r>
              <a:rPr lang="nl-NL" sz="2000" dirty="0" smtClean="0"/>
              <a:t> </a:t>
            </a:r>
            <a:r>
              <a:rPr lang="nl-NL" sz="2000" dirty="0" err="1" smtClean="0"/>
              <a:t>be</a:t>
            </a:r>
            <a:r>
              <a:rPr lang="nl-NL" sz="2000" dirty="0" smtClean="0"/>
              <a:t> more </a:t>
            </a:r>
            <a:r>
              <a:rPr lang="nl-NL" sz="2000" dirty="0" err="1" smtClean="0"/>
              <a:t>than</a:t>
            </a:r>
            <a:r>
              <a:rPr lang="nl-NL" sz="2000" dirty="0" smtClean="0"/>
              <a:t> </a:t>
            </a:r>
            <a:r>
              <a:rPr lang="nl-NL" sz="2000" dirty="0" err="1" smtClean="0"/>
              <a:t>one</a:t>
            </a:r>
            <a:r>
              <a:rPr lang="nl-NL" sz="2000" dirty="0" smtClean="0"/>
              <a:t> per topic (</a:t>
            </a:r>
            <a:r>
              <a:rPr lang="nl-NL" sz="2000" dirty="0" err="1" smtClean="0"/>
              <a:t>competition</a:t>
            </a:r>
            <a:r>
              <a:rPr lang="nl-NL" sz="2000" dirty="0" smtClean="0"/>
              <a:t>)</a:t>
            </a:r>
          </a:p>
          <a:p>
            <a:r>
              <a:rPr lang="nl-NL" sz="2000" dirty="0" smtClean="0"/>
              <a:t>Is </a:t>
            </a:r>
            <a:r>
              <a:rPr lang="nl-NL" sz="2000" dirty="0" err="1" smtClean="0"/>
              <a:t>centralized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the service provider</a:t>
            </a:r>
          </a:p>
          <a:p>
            <a:endParaRPr lang="nl-NL" sz="2000" dirty="0" smtClean="0"/>
          </a:p>
          <a:p>
            <a:pPr marL="0" indent="0">
              <a:buNone/>
            </a:pPr>
            <a:r>
              <a:rPr lang="nl-NL" sz="2000" dirty="0" err="1" smtClean="0"/>
              <a:t>This</a:t>
            </a:r>
            <a:r>
              <a:rPr lang="nl-NL" sz="2000" dirty="0" smtClean="0"/>
              <a:t>:</a:t>
            </a:r>
          </a:p>
          <a:p>
            <a:r>
              <a:rPr lang="nl-NL" sz="2000" dirty="0" err="1" smtClean="0"/>
              <a:t>Creates</a:t>
            </a:r>
            <a:r>
              <a:rPr lang="nl-NL" sz="2000" dirty="0" smtClean="0"/>
              <a:t> a new market </a:t>
            </a:r>
            <a:r>
              <a:rPr lang="nl-NL" sz="2000" dirty="0" err="1" smtClean="0"/>
              <a:t>for</a:t>
            </a:r>
            <a:r>
              <a:rPr lang="nl-NL" sz="2000" dirty="0" smtClean="0"/>
              <a:t> niche </a:t>
            </a:r>
            <a:r>
              <a:rPr lang="nl-NL" sz="2000" dirty="0" err="1" smtClean="0"/>
              <a:t>appliations</a:t>
            </a:r>
            <a:r>
              <a:rPr lang="nl-NL" sz="2000" dirty="0" smtClean="0"/>
              <a:t> </a:t>
            </a:r>
          </a:p>
          <a:p>
            <a:r>
              <a:rPr lang="nl-NL" sz="2000" dirty="0" err="1" smtClean="0"/>
              <a:t>Gets</a:t>
            </a:r>
            <a:r>
              <a:rPr lang="nl-NL" sz="2000" dirty="0" smtClean="0"/>
              <a:t> BIM </a:t>
            </a:r>
            <a:r>
              <a:rPr lang="nl-NL" sz="2000" dirty="0" err="1" smtClean="0"/>
              <a:t>into</a:t>
            </a:r>
            <a:r>
              <a:rPr lang="nl-NL" sz="2000" dirty="0" smtClean="0"/>
              <a:t> the web</a:t>
            </a:r>
          </a:p>
          <a:p>
            <a:r>
              <a:rPr lang="nl-NL" sz="2000" dirty="0" smtClean="0"/>
              <a:t>Takes advantage of the </a:t>
            </a:r>
            <a:r>
              <a:rPr lang="nl-NL" sz="2000" dirty="0" err="1" smtClean="0"/>
              <a:t>fragmented</a:t>
            </a:r>
            <a:r>
              <a:rPr lang="nl-NL" sz="2000" dirty="0" smtClean="0"/>
              <a:t> </a:t>
            </a:r>
            <a:r>
              <a:rPr lang="nl-NL" sz="2000" dirty="0" err="1" smtClean="0"/>
              <a:t>nature</a:t>
            </a:r>
            <a:r>
              <a:rPr lang="nl-NL" sz="2000" dirty="0" smtClean="0"/>
              <a:t> of the </a:t>
            </a:r>
            <a:r>
              <a:rPr lang="nl-NL" sz="2000" dirty="0" err="1" smtClean="0"/>
              <a:t>industry</a:t>
            </a:r>
            <a:r>
              <a:rPr lang="nl-NL" sz="2000" dirty="0" smtClean="0"/>
              <a:t> </a:t>
            </a:r>
          </a:p>
          <a:p>
            <a:r>
              <a:rPr lang="nl-NL" sz="2000" dirty="0" smtClean="0"/>
              <a:t>Is </a:t>
            </a:r>
            <a:r>
              <a:rPr lang="nl-NL" sz="2000" dirty="0" err="1" smtClean="0"/>
              <a:t>an</a:t>
            </a:r>
            <a:r>
              <a:rPr lang="nl-NL" sz="2000" dirty="0" smtClean="0"/>
              <a:t> open approach </a:t>
            </a:r>
            <a:r>
              <a:rPr lang="nl-NL" sz="2000" dirty="0" err="1" smtClean="0"/>
              <a:t>instead</a:t>
            </a:r>
            <a:r>
              <a:rPr lang="nl-NL" sz="2000" dirty="0" smtClean="0"/>
              <a:t> of </a:t>
            </a:r>
            <a:r>
              <a:rPr lang="nl-NL" sz="2000" dirty="0" err="1" smtClean="0"/>
              <a:t>getting</a:t>
            </a:r>
            <a:r>
              <a:rPr lang="nl-NL" sz="2000" dirty="0" smtClean="0"/>
              <a:t> </a:t>
            </a:r>
            <a:r>
              <a:rPr lang="nl-NL" sz="2000" dirty="0" err="1" smtClean="0"/>
              <a:t>everything</a:t>
            </a:r>
            <a:r>
              <a:rPr lang="nl-NL" sz="2000" dirty="0" smtClean="0"/>
              <a:t> on </a:t>
            </a:r>
            <a:r>
              <a:rPr lang="nl-NL" sz="2000" dirty="0" err="1" smtClean="0"/>
              <a:t>one</a:t>
            </a:r>
            <a:r>
              <a:rPr lang="nl-NL" sz="2000" dirty="0" smtClean="0"/>
              <a:t> black box: </a:t>
            </a:r>
            <a:r>
              <a:rPr lang="nl-NL" sz="2000" dirty="0" err="1" smtClean="0"/>
              <a:t>crucial</a:t>
            </a:r>
            <a:r>
              <a:rPr lang="nl-NL" sz="2000" dirty="0" smtClean="0"/>
              <a:t> is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standardise</a:t>
            </a:r>
            <a:r>
              <a:rPr lang="nl-NL" sz="2000" dirty="0" smtClean="0"/>
              <a:t> the API </a:t>
            </a:r>
            <a:r>
              <a:rPr lang="nl-NL" sz="2000" dirty="0" err="1" smtClean="0"/>
              <a:t>between</a:t>
            </a:r>
            <a:r>
              <a:rPr lang="nl-NL" sz="2000" dirty="0" smtClean="0"/>
              <a:t> services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39172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BIMserver.org</a:t>
            </a:r>
            <a:r>
              <a:rPr lang="nl-NL" dirty="0" smtClean="0"/>
              <a:t> “project”: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pPr fontAlgn="base"/>
            <a:r>
              <a:rPr lang="nl-NL" sz="2800" b="1" dirty="0" err="1" smtClean="0"/>
              <a:t>BIMserver.org</a:t>
            </a:r>
            <a:r>
              <a:rPr lang="nl-NL" sz="2800" b="1" dirty="0" smtClean="0"/>
              <a:t> mission </a:t>
            </a:r>
            <a:r>
              <a:rPr lang="nl-NL" sz="2800" dirty="0" smtClean="0"/>
              <a:t>is </a:t>
            </a:r>
            <a:r>
              <a:rPr lang="nl-NL" sz="2800" dirty="0" err="1" smtClean="0"/>
              <a:t>to</a:t>
            </a:r>
            <a:r>
              <a:rPr lang="nl-NL" sz="2800" dirty="0" smtClean="0"/>
              <a:t> help </a:t>
            </a:r>
            <a:r>
              <a:rPr lang="nl-NL" sz="2800" dirty="0" err="1" smtClean="0"/>
              <a:t>all</a:t>
            </a:r>
            <a:r>
              <a:rPr lang="nl-NL" sz="2800" dirty="0" smtClean="0"/>
              <a:t> actors in the </a:t>
            </a:r>
            <a:r>
              <a:rPr lang="nl-NL" sz="2800" dirty="0" err="1" smtClean="0"/>
              <a:t>Architectural</a:t>
            </a:r>
            <a:r>
              <a:rPr lang="nl-NL" sz="2800" dirty="0" smtClean="0"/>
              <a:t>, Engineering </a:t>
            </a:r>
            <a:r>
              <a:rPr lang="nl-NL" sz="2800" dirty="0" err="1" smtClean="0"/>
              <a:t>and</a:t>
            </a:r>
            <a:r>
              <a:rPr lang="nl-NL" sz="2800" dirty="0" smtClean="0"/>
              <a:t> Construction (AEC) </a:t>
            </a:r>
            <a:r>
              <a:rPr lang="nl-NL" sz="2800" dirty="0" err="1" smtClean="0"/>
              <a:t>industry</a:t>
            </a:r>
            <a:r>
              <a:rPr lang="nl-NL" sz="2800" dirty="0" smtClean="0"/>
              <a:t> </a:t>
            </a:r>
            <a:r>
              <a:rPr lang="nl-NL" sz="2800" u="sng" dirty="0" err="1" smtClean="0"/>
              <a:t>to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collaborate</a:t>
            </a:r>
            <a:r>
              <a:rPr lang="nl-NL" sz="2800" u="sng" dirty="0" smtClean="0"/>
              <a:t> more </a:t>
            </a:r>
            <a:r>
              <a:rPr lang="nl-NL" sz="2800" u="sng" dirty="0" err="1" smtClean="0"/>
              <a:t>efficiently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and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effectively</a:t>
            </a:r>
            <a:r>
              <a:rPr lang="nl-NL" sz="2800" dirty="0" smtClean="0"/>
              <a:t> 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thereby</a:t>
            </a:r>
            <a:r>
              <a:rPr lang="nl-NL" sz="2800" dirty="0" smtClean="0"/>
              <a:t> </a:t>
            </a:r>
            <a:r>
              <a:rPr lang="nl-NL" sz="2800" dirty="0" err="1" smtClean="0"/>
              <a:t>creating</a:t>
            </a:r>
            <a:r>
              <a:rPr lang="nl-NL" sz="2800" dirty="0" smtClean="0"/>
              <a:t> </a:t>
            </a:r>
            <a:r>
              <a:rPr lang="nl-NL" sz="2800" dirty="0" err="1" smtClean="0"/>
              <a:t>better</a:t>
            </a:r>
            <a:r>
              <a:rPr lang="nl-NL" sz="2800" dirty="0" smtClean="0"/>
              <a:t> buildings </a:t>
            </a:r>
            <a:r>
              <a:rPr lang="nl-NL" sz="2800" dirty="0" err="1" smtClean="0"/>
              <a:t>for</a:t>
            </a:r>
            <a:r>
              <a:rPr lang="nl-NL" sz="2800" dirty="0" smtClean="0"/>
              <a:t> </a:t>
            </a:r>
            <a:r>
              <a:rPr lang="nl-NL" sz="2800" dirty="0" err="1" smtClean="0"/>
              <a:t>lower</a:t>
            </a:r>
            <a:r>
              <a:rPr lang="nl-NL" sz="2800" dirty="0" smtClean="0"/>
              <a:t> </a:t>
            </a:r>
            <a:r>
              <a:rPr lang="nl-NL" sz="2800" dirty="0" err="1" smtClean="0"/>
              <a:t>costs</a:t>
            </a:r>
            <a:r>
              <a:rPr lang="nl-NL" sz="2800" dirty="0" smtClean="0"/>
              <a:t>).</a:t>
            </a:r>
          </a:p>
          <a:p>
            <a:pPr fontAlgn="base"/>
            <a:endParaRPr lang="nl-NL" sz="2800" dirty="0" smtClean="0"/>
          </a:p>
          <a:p>
            <a:pPr fontAlgn="base"/>
            <a:r>
              <a:rPr lang="nl-NL" sz="2800" b="1" dirty="0" err="1" smtClean="0"/>
              <a:t>BIMserver.org</a:t>
            </a:r>
            <a:r>
              <a:rPr lang="nl-NL" sz="2800" b="1" dirty="0" smtClean="0"/>
              <a:t> goal </a:t>
            </a:r>
            <a:r>
              <a:rPr lang="nl-NL" sz="2800" dirty="0" smtClean="0"/>
              <a:t>is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the most </a:t>
            </a:r>
            <a:r>
              <a:rPr lang="nl-NL" sz="2800" dirty="0" err="1" smtClean="0"/>
              <a:t>favorite</a:t>
            </a:r>
            <a:r>
              <a:rPr lang="nl-NL" sz="2800" dirty="0" smtClean="0"/>
              <a:t> software platform </a:t>
            </a:r>
            <a:r>
              <a:rPr lang="nl-NL" sz="2800" dirty="0" err="1" smtClean="0"/>
              <a:t>for</a:t>
            </a:r>
            <a:r>
              <a:rPr lang="nl-NL" sz="2800" dirty="0" smtClean="0"/>
              <a:t> </a:t>
            </a:r>
            <a:r>
              <a:rPr lang="nl-NL" sz="2800" dirty="0" err="1" smtClean="0"/>
              <a:t>collaboration</a:t>
            </a:r>
            <a:r>
              <a:rPr lang="nl-NL" sz="2800" dirty="0" smtClean="0"/>
              <a:t> in the AEC-</a:t>
            </a:r>
            <a:r>
              <a:rPr lang="nl-NL" sz="2800" dirty="0" err="1" smtClean="0"/>
              <a:t>industry</a:t>
            </a:r>
            <a:r>
              <a:rPr lang="nl-NL" sz="2800" dirty="0" smtClean="0"/>
              <a:t>.</a:t>
            </a:r>
          </a:p>
          <a:p>
            <a:pPr marL="0" indent="0" fontAlgn="base">
              <a:buNone/>
            </a:pPr>
            <a:endParaRPr lang="nl-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44208" y="6237312"/>
            <a:ext cx="2539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>
                <a:hlinkClick r:id="rId2"/>
              </a:rPr>
              <a:t>http://bimserver.org/about/philosophy/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51656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BIMserver </a:t>
            </a:r>
            <a:r>
              <a:rPr lang="nl-NL" dirty="0" err="1" smtClean="0"/>
              <a:t>Strategy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5" name="Down Arrow 4"/>
          <p:cNvSpPr/>
          <p:nvPr/>
        </p:nvSpPr>
        <p:spPr>
          <a:xfrm>
            <a:off x="7391400" y="2348880"/>
            <a:ext cx="432049" cy="3168352"/>
          </a:xfrm>
          <a:prstGeom prst="downArrow">
            <a:avLst>
              <a:gd name="adj1" fmla="val 50000"/>
              <a:gd name="adj2" fmla="val 13846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060848"/>
            <a:ext cx="7272338" cy="4182150"/>
          </a:xfrm>
        </p:spPr>
        <p:txBody>
          <a:bodyPr/>
          <a:lstStyle/>
          <a:p>
            <a:r>
              <a:rPr lang="nl-NL" sz="2000" dirty="0" smtClean="0"/>
              <a:t>Mission: help AEC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collaborate</a:t>
            </a:r>
            <a:r>
              <a:rPr lang="nl-NL" sz="2000" dirty="0" smtClean="0"/>
              <a:t> more </a:t>
            </a:r>
            <a:r>
              <a:rPr lang="nl-NL" sz="2000" dirty="0" err="1" smtClean="0"/>
              <a:t>efficiently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effectively</a:t>
            </a:r>
            <a:endParaRPr lang="nl-NL" sz="2000" dirty="0" smtClean="0"/>
          </a:p>
          <a:p>
            <a:pPr marL="0" indent="0">
              <a:buNone/>
            </a:pPr>
            <a:r>
              <a:rPr lang="nl-NL" sz="2000" dirty="0" smtClean="0"/>
              <a:t>		+</a:t>
            </a:r>
          </a:p>
          <a:p>
            <a:r>
              <a:rPr lang="nl-NL" sz="2000" dirty="0" err="1" smtClean="0"/>
              <a:t>Position</a:t>
            </a:r>
            <a:r>
              <a:rPr lang="nl-NL" sz="2000" dirty="0" smtClean="0"/>
              <a:t>: </a:t>
            </a:r>
            <a:r>
              <a:rPr lang="nl-NL" sz="2000" dirty="0" err="1" smtClean="0"/>
              <a:t>Not</a:t>
            </a:r>
            <a:r>
              <a:rPr lang="nl-NL" sz="2000" dirty="0" smtClean="0"/>
              <a:t> software </a:t>
            </a:r>
            <a:r>
              <a:rPr lang="nl-NL" sz="2000" dirty="0" err="1" smtClean="0"/>
              <a:t>vendors</a:t>
            </a:r>
            <a:endParaRPr lang="nl-NL" sz="2000" dirty="0" smtClean="0"/>
          </a:p>
          <a:p>
            <a:pPr lvl="2"/>
            <a:r>
              <a:rPr lang="nl-NL" sz="1600" dirty="0" err="1" smtClean="0"/>
              <a:t>Creating</a:t>
            </a:r>
            <a:r>
              <a:rPr lang="nl-NL" sz="1600" dirty="0" smtClean="0"/>
              <a:t> a platform </a:t>
            </a:r>
            <a:r>
              <a:rPr lang="nl-NL" sz="1600" dirty="0" err="1" smtClean="0"/>
              <a:t>for</a:t>
            </a:r>
            <a:r>
              <a:rPr lang="nl-NL" sz="1600" dirty="0" smtClean="0"/>
              <a:t> </a:t>
            </a:r>
            <a:r>
              <a:rPr lang="nl-NL" sz="1600" dirty="0" err="1" smtClean="0"/>
              <a:t>others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build</a:t>
            </a:r>
            <a:r>
              <a:rPr lang="nl-NL" sz="1600" dirty="0" smtClean="0"/>
              <a:t> on top / </a:t>
            </a:r>
            <a:r>
              <a:rPr lang="nl-NL" sz="1600" dirty="0" err="1" smtClean="0"/>
              <a:t>extend</a:t>
            </a:r>
            <a:r>
              <a:rPr lang="nl-NL" sz="1600" dirty="0" smtClean="0"/>
              <a:t>;</a:t>
            </a:r>
          </a:p>
          <a:p>
            <a:pPr lvl="2"/>
            <a:r>
              <a:rPr lang="nl-NL" sz="1600" dirty="0" smtClean="0"/>
              <a:t>No direct end-users;</a:t>
            </a:r>
          </a:p>
          <a:p>
            <a:pPr lvl="2"/>
            <a:r>
              <a:rPr lang="nl-NL" sz="1600" dirty="0" err="1" smtClean="0"/>
              <a:t>Creating</a:t>
            </a:r>
            <a:r>
              <a:rPr lang="nl-NL" sz="1600" dirty="0" smtClean="0"/>
              <a:t> a </a:t>
            </a:r>
            <a:r>
              <a:rPr lang="nl-NL" sz="1600" dirty="0" err="1" smtClean="0"/>
              <a:t>snowball</a:t>
            </a:r>
            <a:r>
              <a:rPr lang="nl-NL" sz="1600" dirty="0" smtClean="0"/>
              <a:t> effect;</a:t>
            </a:r>
          </a:p>
          <a:p>
            <a:pPr marL="355600" lvl="2" indent="0">
              <a:buNone/>
            </a:pPr>
            <a:r>
              <a:rPr lang="nl-NL" sz="1600" dirty="0" smtClean="0"/>
              <a:t>		=</a:t>
            </a:r>
          </a:p>
          <a:p>
            <a:r>
              <a:rPr lang="nl-NL" sz="2000" dirty="0" smtClean="0"/>
              <a:t>Goal: </a:t>
            </a:r>
            <a:r>
              <a:rPr lang="nl-NL" sz="2000" dirty="0" err="1" smtClean="0"/>
              <a:t>create</a:t>
            </a:r>
            <a:r>
              <a:rPr lang="nl-NL" sz="2000" dirty="0" smtClean="0"/>
              <a:t> most </a:t>
            </a:r>
            <a:r>
              <a:rPr lang="nl-NL" sz="2000" dirty="0" err="1" smtClean="0"/>
              <a:t>favorite</a:t>
            </a:r>
            <a:r>
              <a:rPr lang="nl-NL" sz="2000" dirty="0" smtClean="0"/>
              <a:t> platform </a:t>
            </a:r>
            <a:r>
              <a:rPr lang="nl-NL" sz="2000" dirty="0" err="1" smtClean="0"/>
              <a:t>by</a:t>
            </a:r>
            <a:r>
              <a:rPr lang="nl-NL" sz="2000" dirty="0" smtClean="0"/>
              <a:t> </a:t>
            </a:r>
            <a:r>
              <a:rPr lang="nl-NL" sz="2000" dirty="0" err="1" smtClean="0"/>
              <a:t>lowering</a:t>
            </a:r>
            <a:r>
              <a:rPr lang="nl-NL" sz="2000" dirty="0" smtClean="0"/>
              <a:t> the </a:t>
            </a:r>
            <a:r>
              <a:rPr lang="nl-NL" sz="2000" dirty="0" err="1" smtClean="0"/>
              <a:t>threshold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	</a:t>
            </a:r>
            <a:r>
              <a:rPr lang="nl-NL" sz="2000" dirty="0" err="1" smtClean="0"/>
              <a:t>developers</a:t>
            </a:r>
            <a:r>
              <a:rPr lang="nl-NL" sz="2000" dirty="0" smtClean="0"/>
              <a:t> of niche </a:t>
            </a:r>
            <a:r>
              <a:rPr lang="nl-NL" sz="2000" dirty="0" err="1" smtClean="0"/>
              <a:t>applications</a:t>
            </a:r>
            <a:endParaRPr lang="nl-NL" sz="2000" dirty="0" smtClean="0"/>
          </a:p>
          <a:p>
            <a:pPr marL="185738" lvl="1" indent="0">
              <a:buNone/>
            </a:pPr>
            <a:r>
              <a:rPr lang="nl-NL" sz="1800" dirty="0" smtClean="0"/>
              <a:t>		=</a:t>
            </a:r>
          </a:p>
          <a:p>
            <a:r>
              <a:rPr lang="nl-NL" sz="2000" dirty="0" smtClean="0"/>
              <a:t>Mission: help AEC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collaborate</a:t>
            </a:r>
            <a:r>
              <a:rPr lang="nl-NL" sz="2000" dirty="0" smtClean="0"/>
              <a:t> more </a:t>
            </a:r>
            <a:r>
              <a:rPr lang="nl-NL" sz="2000" dirty="0" err="1" smtClean="0"/>
              <a:t>efficiently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effectively</a:t>
            </a:r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15412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3350" y="609600"/>
            <a:ext cx="7272338" cy="720000"/>
          </a:xfrm>
        </p:spPr>
        <p:txBody>
          <a:bodyPr/>
          <a:lstStyle/>
          <a:p>
            <a:r>
              <a:rPr lang="nl-NL" dirty="0" smtClean="0"/>
              <a:t>How a ‘platform’ looks….</a:t>
            </a:r>
            <a:endParaRPr lang="nl-NL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83835"/>
            <a:ext cx="6192688" cy="458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3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BIMserver</a:t>
            </a:r>
            <a:r>
              <a:rPr lang="nl-NL" dirty="0" smtClean="0"/>
              <a:t> is….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r>
              <a:rPr lang="nl-NL" sz="2800" b="1" dirty="0" smtClean="0"/>
              <a:t>Open </a:t>
            </a:r>
            <a:r>
              <a:rPr lang="nl-NL" sz="2800" b="1" dirty="0" err="1" smtClean="0"/>
              <a:t>and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stable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core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to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use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and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build</a:t>
            </a:r>
            <a:r>
              <a:rPr lang="nl-NL" sz="2800" b="1" dirty="0" smtClean="0"/>
              <a:t> on top</a:t>
            </a:r>
          </a:p>
          <a:p>
            <a:pPr lvl="1"/>
            <a:endParaRPr lang="nl-NL" sz="2000" dirty="0" smtClean="0"/>
          </a:p>
          <a:p>
            <a:pPr lvl="1"/>
            <a:r>
              <a:rPr lang="nl-NL" sz="2000" dirty="0" err="1" smtClean="0"/>
              <a:t>Core</a:t>
            </a:r>
            <a:r>
              <a:rPr lang="nl-NL" sz="2000" dirty="0" smtClean="0"/>
              <a:t> server features </a:t>
            </a:r>
            <a:r>
              <a:rPr lang="nl-NL" sz="2000" dirty="0" err="1" smtClean="0"/>
              <a:t>like</a:t>
            </a:r>
            <a:r>
              <a:rPr lang="nl-NL" sz="2000" dirty="0" smtClean="0"/>
              <a:t> </a:t>
            </a:r>
            <a:r>
              <a:rPr lang="nl-NL" sz="2000" dirty="0" err="1" smtClean="0"/>
              <a:t>revisions</a:t>
            </a:r>
            <a:r>
              <a:rPr lang="nl-NL" sz="2000" dirty="0" smtClean="0"/>
              <a:t>, </a:t>
            </a:r>
            <a:r>
              <a:rPr lang="nl-NL" sz="2000" dirty="0" err="1" smtClean="0"/>
              <a:t>authorization</a:t>
            </a:r>
            <a:r>
              <a:rPr lang="nl-NL" sz="2000" dirty="0" smtClean="0"/>
              <a:t>, </a:t>
            </a:r>
            <a:r>
              <a:rPr lang="nl-NL" sz="2000" dirty="0" err="1" smtClean="0"/>
              <a:t>compare</a:t>
            </a:r>
            <a:r>
              <a:rPr lang="nl-NL" sz="2000" dirty="0" smtClean="0"/>
              <a:t>, query, </a:t>
            </a:r>
            <a:r>
              <a:rPr lang="nl-NL" sz="2000" dirty="0" err="1" smtClean="0"/>
              <a:t>merging</a:t>
            </a:r>
            <a:r>
              <a:rPr lang="nl-NL" sz="2000" dirty="0" smtClean="0"/>
              <a:t>, etc..</a:t>
            </a:r>
          </a:p>
          <a:p>
            <a:pPr lvl="1"/>
            <a:r>
              <a:rPr lang="nl-NL" sz="2000" dirty="0" smtClean="0"/>
              <a:t>Open interfaces, </a:t>
            </a:r>
            <a:r>
              <a:rPr lang="nl-NL" sz="2000" dirty="0" err="1" smtClean="0"/>
              <a:t>lots</a:t>
            </a:r>
            <a:r>
              <a:rPr lang="nl-NL" sz="2000" dirty="0" smtClean="0"/>
              <a:t> of </a:t>
            </a:r>
            <a:r>
              <a:rPr lang="nl-NL" sz="2000" dirty="0" err="1" smtClean="0"/>
              <a:t>network</a:t>
            </a:r>
            <a:r>
              <a:rPr lang="nl-NL" sz="2000" dirty="0" smtClean="0"/>
              <a:t> </a:t>
            </a:r>
            <a:r>
              <a:rPr lang="nl-NL" sz="2000" dirty="0" err="1" smtClean="0"/>
              <a:t>protocols</a:t>
            </a:r>
            <a:r>
              <a:rPr lang="nl-NL" sz="2000" dirty="0" smtClean="0"/>
              <a:t> (soap, PB, </a:t>
            </a:r>
            <a:r>
              <a:rPr lang="nl-NL" sz="2000" dirty="0" err="1" smtClean="0"/>
              <a:t>json</a:t>
            </a:r>
            <a:r>
              <a:rPr lang="nl-NL" sz="2000" dirty="0" smtClean="0"/>
              <a:t>)</a:t>
            </a:r>
          </a:p>
          <a:p>
            <a:pPr lvl="1"/>
            <a:r>
              <a:rPr lang="nl-NL" sz="2000" dirty="0" smtClean="0"/>
              <a:t>Open </a:t>
            </a:r>
            <a:r>
              <a:rPr lang="nl-NL" sz="2000" dirty="0" err="1" smtClean="0"/>
              <a:t>standards</a:t>
            </a:r>
            <a:endParaRPr lang="nl-NL" sz="2000" dirty="0" smtClean="0"/>
          </a:p>
          <a:p>
            <a:pPr lvl="1"/>
            <a:r>
              <a:rPr lang="nl-NL" sz="2000" dirty="0" err="1" smtClean="0"/>
              <a:t>Plugin</a:t>
            </a:r>
            <a:r>
              <a:rPr lang="nl-NL" sz="2000" dirty="0" smtClean="0"/>
              <a:t> </a:t>
            </a:r>
            <a:r>
              <a:rPr lang="nl-NL" sz="2000" dirty="0" err="1" smtClean="0"/>
              <a:t>framework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</a:t>
            </a:r>
            <a:r>
              <a:rPr lang="nl-NL" sz="2000" dirty="0" err="1" smtClean="0"/>
              <a:t>render</a:t>
            </a:r>
            <a:r>
              <a:rPr lang="nl-NL" sz="2000" dirty="0" smtClean="0"/>
              <a:t> engines (</a:t>
            </a:r>
            <a:r>
              <a:rPr lang="nl-NL" sz="2000" dirty="0" err="1" smtClean="0"/>
              <a:t>like</a:t>
            </a:r>
            <a:r>
              <a:rPr lang="nl-NL" sz="2000" dirty="0" smtClean="0"/>
              <a:t> IfcOpenShell); </a:t>
            </a:r>
            <a:r>
              <a:rPr lang="nl-NL" sz="2000" dirty="0" err="1" smtClean="0"/>
              <a:t>ObjectIDMs</a:t>
            </a:r>
            <a:r>
              <a:rPr lang="nl-NL" sz="2000" dirty="0" smtClean="0"/>
              <a:t> &amp; Query engines (</a:t>
            </a:r>
            <a:r>
              <a:rPr lang="nl-NL" sz="2000" dirty="0" err="1" smtClean="0"/>
              <a:t>like</a:t>
            </a:r>
            <a:r>
              <a:rPr lang="nl-NL" sz="2000" dirty="0" smtClean="0"/>
              <a:t> </a:t>
            </a:r>
            <a:r>
              <a:rPr lang="nl-NL" sz="2000" dirty="0" err="1" smtClean="0"/>
              <a:t>BimQL</a:t>
            </a:r>
            <a:r>
              <a:rPr lang="nl-NL" sz="2000" dirty="0" smtClean="0"/>
              <a:t>)</a:t>
            </a:r>
          </a:p>
          <a:p>
            <a:pPr lvl="1"/>
            <a:r>
              <a:rPr lang="nl-NL" sz="2000" dirty="0" err="1" smtClean="0"/>
              <a:t>Flexible</a:t>
            </a:r>
            <a:r>
              <a:rPr lang="nl-NL" sz="2000" dirty="0" smtClean="0"/>
              <a:t> </a:t>
            </a:r>
            <a:r>
              <a:rPr lang="nl-NL" sz="2000" dirty="0" err="1" smtClean="0"/>
              <a:t>admin</a:t>
            </a:r>
            <a:r>
              <a:rPr lang="nl-NL" sz="2000" dirty="0" smtClean="0"/>
              <a:t> </a:t>
            </a:r>
            <a:r>
              <a:rPr lang="nl-NL" sz="2000" dirty="0" err="1" smtClean="0"/>
              <a:t>configuration</a:t>
            </a:r>
            <a:r>
              <a:rPr lang="nl-NL" sz="2000" dirty="0" smtClean="0"/>
              <a:t> &amp; fine-</a:t>
            </a:r>
            <a:r>
              <a:rPr lang="nl-NL" sz="2000" dirty="0" err="1" smtClean="0"/>
              <a:t>tuning</a:t>
            </a:r>
            <a:endParaRPr lang="nl-NL" sz="2000" dirty="0" smtClean="0"/>
          </a:p>
          <a:p>
            <a:pPr lvl="1"/>
            <a:r>
              <a:rPr lang="nl-NL" sz="2000" dirty="0" smtClean="0"/>
              <a:t>Open source</a:t>
            </a:r>
          </a:p>
          <a:p>
            <a:pPr lvl="1"/>
            <a:r>
              <a:rPr lang="nl-NL" sz="2000" dirty="0" err="1" smtClean="0"/>
              <a:t>Good</a:t>
            </a:r>
            <a:r>
              <a:rPr lang="nl-NL" sz="2000" dirty="0" smtClean="0"/>
              <a:t> </a:t>
            </a:r>
            <a:r>
              <a:rPr lang="nl-NL" sz="2000" dirty="0" err="1" smtClean="0"/>
              <a:t>developers</a:t>
            </a:r>
            <a:r>
              <a:rPr lang="nl-NL" sz="2000" dirty="0" smtClean="0"/>
              <a:t> </a:t>
            </a:r>
            <a:r>
              <a:rPr lang="nl-NL" sz="2000" dirty="0" err="1" smtClean="0"/>
              <a:t>documentation</a:t>
            </a:r>
            <a:endParaRPr lang="nl-NL" sz="2000" dirty="0" smtClean="0"/>
          </a:p>
          <a:p>
            <a:pPr lvl="1"/>
            <a:r>
              <a:rPr lang="nl-NL" sz="2000" dirty="0" smtClean="0"/>
              <a:t>Etc..</a:t>
            </a:r>
            <a:endParaRPr lang="nl-NL" sz="2400" dirty="0" smtClean="0"/>
          </a:p>
          <a:p>
            <a:endParaRPr lang="nl-NL" sz="2400" dirty="0" smtClean="0"/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3836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people are building…..</a:t>
            </a:r>
            <a:endParaRPr lang="en-US" dirty="0"/>
          </a:p>
        </p:txBody>
      </p:sp>
      <p:pic>
        <p:nvPicPr>
          <p:cNvPr id="4" name="Picture 2" descr="http://catenda.no/wp-content/uploads/2012/03/Screen-shot-2012-03-20-at-2.28.0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3654896" cy="28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6645" r="14731" b="57667"/>
          <a:stretch/>
        </p:blipFill>
        <p:spPr bwMode="auto">
          <a:xfrm>
            <a:off x="4800600" y="1600200"/>
            <a:ext cx="4192859" cy="16126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33800"/>
            <a:ext cx="2971800" cy="275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catenda.no/wp-content/uploads/2012/03/Screen-shot-2012-03-20-at-1.36.17-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276600" cy="20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6685" r="696" b="5448"/>
          <a:stretch/>
        </p:blipFill>
        <p:spPr bwMode="auto">
          <a:xfrm>
            <a:off x="6463434" y="2971800"/>
            <a:ext cx="2680566" cy="208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2109936" cy="162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917" r="14248" b="1295"/>
          <a:stretch/>
        </p:blipFill>
        <p:spPr bwMode="auto">
          <a:xfrm>
            <a:off x="990600" y="4876800"/>
            <a:ext cx="1905000" cy="17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6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community</a:t>
            </a:r>
            <a:endParaRPr lang="en-US" dirty="0"/>
          </a:p>
        </p:txBody>
      </p:sp>
      <p:pic>
        <p:nvPicPr>
          <p:cNvPr id="5" name="Picture 4" descr="Screenshot 2014-01-04 19.5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524000"/>
            <a:ext cx="7239000" cy="2257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55921" y="4236021"/>
            <a:ext cx="4461478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+/- 150 </a:t>
            </a:r>
            <a:r>
              <a:rPr lang="nl-NL" dirty="0" err="1" smtClean="0"/>
              <a:t>developers</a:t>
            </a:r>
            <a:r>
              <a:rPr lang="nl-NL" dirty="0" smtClean="0"/>
              <a:t> on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&gt; 4000 </a:t>
            </a:r>
            <a:r>
              <a:rPr lang="nl-NL" dirty="0" err="1" smtClean="0"/>
              <a:t>bimserver</a:t>
            </a:r>
            <a:r>
              <a:rPr lang="nl-NL" dirty="0" smtClean="0"/>
              <a:t> users in 2012*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&gt; 5000 downloads </a:t>
            </a:r>
            <a:r>
              <a:rPr lang="nl-NL" dirty="0" err="1" smtClean="0"/>
              <a:t>since</a:t>
            </a:r>
            <a:r>
              <a:rPr lang="nl-NL" dirty="0" smtClean="0"/>
              <a:t> 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Around</a:t>
            </a:r>
            <a:r>
              <a:rPr lang="nl-NL" dirty="0" smtClean="0"/>
              <a:t> 6000 </a:t>
            </a:r>
            <a:r>
              <a:rPr lang="nl-NL" dirty="0" err="1" smtClean="0"/>
              <a:t>unique</a:t>
            </a:r>
            <a:r>
              <a:rPr lang="nl-NL" dirty="0" smtClean="0"/>
              <a:t> site </a:t>
            </a:r>
            <a:r>
              <a:rPr lang="nl-NL" dirty="0" err="1" smtClean="0"/>
              <a:t>visitors</a:t>
            </a:r>
            <a:r>
              <a:rPr lang="nl-NL" dirty="0" smtClean="0"/>
              <a:t>/</a:t>
            </a:r>
            <a:r>
              <a:rPr lang="nl-NL" dirty="0" err="1" smtClean="0"/>
              <a:t>month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smtClean="0"/>
              <a:t>Great user </a:t>
            </a:r>
            <a:r>
              <a:rPr lang="nl-NL" dirty="0" err="1" smtClean="0"/>
              <a:t>testimonials</a:t>
            </a:r>
            <a:r>
              <a:rPr lang="nl-NL" dirty="0" smtClean="0"/>
              <a:t> </a:t>
            </a:r>
          </a:p>
          <a:p>
            <a:endParaRPr lang="nl-NL" dirty="0" smtClean="0"/>
          </a:p>
          <a:p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*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That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we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know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because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they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send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us</a:t>
            </a:r>
            <a:r>
              <a:rPr lang="nl-NL" sz="11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100" dirty="0" err="1" smtClean="0">
                <a:solidFill>
                  <a:schemeClr val="bg1">
                    <a:lumMod val="65000"/>
                  </a:schemeClr>
                </a:solidFill>
              </a:rPr>
              <a:t>statistics</a:t>
            </a:r>
            <a:endParaRPr lang="nl-NL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 descr="Screenshot 2014-01-04 23.38.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028" y="4101128"/>
            <a:ext cx="3272972" cy="1994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57200"/>
            <a:ext cx="1438148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467600" cy="960438"/>
          </a:xfrm>
        </p:spPr>
        <p:txBody>
          <a:bodyPr/>
          <a:lstStyle/>
          <a:p>
            <a:r>
              <a:rPr lang="en-US" dirty="0" smtClean="0"/>
              <a:t>What are we working on?</a:t>
            </a:r>
            <a:endParaRPr lang="en-US" dirty="0"/>
          </a:p>
        </p:txBody>
      </p:sp>
      <p:pic>
        <p:nvPicPr>
          <p:cNvPr id="4" name="Picture 3" descr="20131114_collaboration-osbi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08863"/>
            <a:ext cx="6096000" cy="49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“Get the information flowing”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5000"/>
            <a:ext cx="57150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7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361</Words>
  <Application>Microsoft Macintosh PowerPoint</Application>
  <PresentationFormat>On-screen Show (4:3)</PresentationFormat>
  <Paragraphs>80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TNO: Applied research organization</vt:lpstr>
      <vt:lpstr>BIMserver.org “project”:</vt:lpstr>
      <vt:lpstr>BIMserver Strategy:</vt:lpstr>
      <vt:lpstr>How a ‘platform’ looks….</vt:lpstr>
      <vt:lpstr>What BIMserver is….</vt:lpstr>
      <vt:lpstr>What people are building…..</vt:lpstr>
      <vt:lpstr>A community</vt:lpstr>
      <vt:lpstr>What are we working on?</vt:lpstr>
      <vt:lpstr>“Get the information flowing” </vt:lpstr>
      <vt:lpstr>PowerPoint Presentation</vt:lpstr>
      <vt:lpstr>PowerPoint Presentation</vt:lpstr>
      <vt:lpstr>PowerPoint Presentation</vt:lpstr>
      <vt:lpstr>Niche applications</vt:lpstr>
      <vt:lpstr>Current demonstrator</vt:lpstr>
      <vt:lpstr>Remote services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Pamela Towns</dc:creator>
  <cp:lastModifiedBy>Léon</cp:lastModifiedBy>
  <cp:revision>48</cp:revision>
  <dcterms:created xsi:type="dcterms:W3CDTF">2013-03-26T15:38:29Z</dcterms:created>
  <dcterms:modified xsi:type="dcterms:W3CDTF">2014-01-06T15:50:42Z</dcterms:modified>
</cp:coreProperties>
</file>